
<file path=[Content_Types].xml><?xml version="1.0" encoding="utf-8"?>
<Types xmlns="http://schemas.openxmlformats.org/package/2006/content-types">
  <Default ContentType="image/jpeg" Extension="jpg"/>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6" Type="http://schemas.openxmlformats.org/officeDocument/2006/relationships/slide" Target="slides/slide12.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185c5ad895_0_1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185c5ad895_0_1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185c5ad895_0_1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185c5ad895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185c5ad895_0_1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185c5ad895_0_1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185c5ad895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185c5ad895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185c5ad895_0_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185c5ad895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185c5ad895_0_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185c5ad895_0_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185c5ad895_0_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185c5ad895_0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185c5ad895_0_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185c5ad895_0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185c5ad895_0_1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185c5ad895_0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185c5ad895_0_1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185c5ad895_0_1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185c5ad895_0_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185c5ad895_0_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Late 1600-early 1700s</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25"/>
            <a:ext cx="4572000" cy="5143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Clr>
                <a:schemeClr val="dk1"/>
              </a:buClr>
              <a:buSzPts val="1800"/>
              <a:buChar char="●"/>
              <a:defRPr>
                <a:solidFill>
                  <a:schemeClr val="dk1"/>
                </a:solidFill>
              </a:defRPr>
            </a:lvl1pPr>
            <a:lvl2pPr indent="-317500" lvl="1" marL="914400">
              <a:spcBef>
                <a:spcPts val="1600"/>
              </a:spcBef>
              <a:spcAft>
                <a:spcPts val="0"/>
              </a:spcAft>
              <a:buClr>
                <a:schemeClr val="dk1"/>
              </a:buClr>
              <a:buSzPts val="1400"/>
              <a:buChar char="○"/>
              <a:defRPr>
                <a:solidFill>
                  <a:schemeClr val="dk1"/>
                </a:solidFill>
              </a:defRPr>
            </a:lvl2pPr>
            <a:lvl3pPr indent="-317500" lvl="2" marL="1371600">
              <a:spcBef>
                <a:spcPts val="1600"/>
              </a:spcBef>
              <a:spcAft>
                <a:spcPts val="0"/>
              </a:spcAft>
              <a:buClr>
                <a:schemeClr val="dk1"/>
              </a:buClr>
              <a:buSzPts val="1400"/>
              <a:buChar char="■"/>
              <a:defRPr>
                <a:solidFill>
                  <a:schemeClr val="dk1"/>
                </a:solidFill>
              </a:defRPr>
            </a:lvl3pPr>
            <a:lvl4pPr indent="-317500" lvl="3" marL="1828800">
              <a:spcBef>
                <a:spcPts val="1600"/>
              </a:spcBef>
              <a:spcAft>
                <a:spcPts val="0"/>
              </a:spcAft>
              <a:buClr>
                <a:schemeClr val="dk1"/>
              </a:buClr>
              <a:buSzPts val="1400"/>
              <a:buChar char="●"/>
              <a:defRPr>
                <a:solidFill>
                  <a:schemeClr val="dk1"/>
                </a:solidFill>
              </a:defRPr>
            </a:lvl4pPr>
            <a:lvl5pPr indent="-317500" lvl="4" marL="2286000">
              <a:spcBef>
                <a:spcPts val="1600"/>
              </a:spcBef>
              <a:spcAft>
                <a:spcPts val="0"/>
              </a:spcAft>
              <a:buClr>
                <a:schemeClr val="dk1"/>
              </a:buClr>
              <a:buSzPts val="1400"/>
              <a:buChar char="○"/>
              <a:defRPr>
                <a:solidFill>
                  <a:schemeClr val="dk1"/>
                </a:solidFill>
              </a:defRPr>
            </a:lvl5pPr>
            <a:lvl6pPr indent="-317500" lvl="5" marL="2743200">
              <a:spcBef>
                <a:spcPts val="1600"/>
              </a:spcBef>
              <a:spcAft>
                <a:spcPts val="0"/>
              </a:spcAft>
              <a:buClr>
                <a:schemeClr val="dk1"/>
              </a:buClr>
              <a:buSzPts val="1400"/>
              <a:buChar char="■"/>
              <a:defRPr>
                <a:solidFill>
                  <a:schemeClr val="dk1"/>
                </a:solidFill>
              </a:defRPr>
            </a:lvl6pPr>
            <a:lvl7pPr indent="-317500" lvl="6" marL="3200400">
              <a:spcBef>
                <a:spcPts val="1600"/>
              </a:spcBef>
              <a:spcAft>
                <a:spcPts val="0"/>
              </a:spcAft>
              <a:buClr>
                <a:schemeClr val="dk1"/>
              </a:buClr>
              <a:buSzPts val="1400"/>
              <a:buChar char="●"/>
              <a:defRPr>
                <a:solidFill>
                  <a:schemeClr val="dk1"/>
                </a:solidFill>
              </a:defRPr>
            </a:lvl7pPr>
            <a:lvl8pPr indent="-317500" lvl="7" marL="3657600">
              <a:spcBef>
                <a:spcPts val="1600"/>
              </a:spcBef>
              <a:spcAft>
                <a:spcPts val="0"/>
              </a:spcAft>
              <a:buClr>
                <a:schemeClr val="dk1"/>
              </a:buClr>
              <a:buSzPts val="1400"/>
              <a:buChar char="○"/>
              <a:defRPr>
                <a:solidFill>
                  <a:schemeClr val="dk1"/>
                </a:solidFill>
              </a:defRPr>
            </a:lvl8pPr>
            <a:lvl9pPr indent="-317500" lvl="8" marL="4114800">
              <a:spcBef>
                <a:spcPts val="1600"/>
              </a:spcBef>
              <a:spcAft>
                <a:spcPts val="1600"/>
              </a:spcAft>
              <a:buClr>
                <a:schemeClr val="dk1"/>
              </a:buClr>
              <a:buSzPts val="1400"/>
              <a:buChar char="■"/>
              <a:defRPr>
                <a:solidFill>
                  <a:schemeClr val="dk1"/>
                </a:solidFill>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dark-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lt2"/>
              </a:buClr>
              <a:buSzPts val="1800"/>
              <a:buChar char="●"/>
              <a:defRPr sz="1800">
                <a:solidFill>
                  <a:schemeClr val="lt2"/>
                </a:solidFill>
              </a:defRPr>
            </a:lvl1pPr>
            <a:lvl2pPr indent="-317500" lvl="1" marL="914400">
              <a:lnSpc>
                <a:spcPct val="115000"/>
              </a:lnSpc>
              <a:spcBef>
                <a:spcPts val="1600"/>
              </a:spcBef>
              <a:spcAft>
                <a:spcPts val="0"/>
              </a:spcAft>
              <a:buClr>
                <a:schemeClr val="lt2"/>
              </a:buClr>
              <a:buSzPts val="1400"/>
              <a:buChar char="○"/>
              <a:defRPr>
                <a:solidFill>
                  <a:schemeClr val="lt2"/>
                </a:solidFill>
              </a:defRPr>
            </a:lvl2pPr>
            <a:lvl3pPr indent="-317500" lvl="2" marL="1371600">
              <a:lnSpc>
                <a:spcPct val="115000"/>
              </a:lnSpc>
              <a:spcBef>
                <a:spcPts val="1600"/>
              </a:spcBef>
              <a:spcAft>
                <a:spcPts val="0"/>
              </a:spcAft>
              <a:buClr>
                <a:schemeClr val="lt2"/>
              </a:buClr>
              <a:buSzPts val="1400"/>
              <a:buChar char="■"/>
              <a:defRPr>
                <a:solidFill>
                  <a:schemeClr val="lt2"/>
                </a:solidFill>
              </a:defRPr>
            </a:lvl3pPr>
            <a:lvl4pPr indent="-317500" lvl="3" marL="1828800">
              <a:lnSpc>
                <a:spcPct val="115000"/>
              </a:lnSpc>
              <a:spcBef>
                <a:spcPts val="1600"/>
              </a:spcBef>
              <a:spcAft>
                <a:spcPts val="0"/>
              </a:spcAft>
              <a:buClr>
                <a:schemeClr val="lt2"/>
              </a:buClr>
              <a:buSzPts val="1400"/>
              <a:buChar char="●"/>
              <a:defRPr>
                <a:solidFill>
                  <a:schemeClr val="lt2"/>
                </a:solidFill>
              </a:defRPr>
            </a:lvl4pPr>
            <a:lvl5pPr indent="-317500" lvl="4" marL="2286000">
              <a:lnSpc>
                <a:spcPct val="115000"/>
              </a:lnSpc>
              <a:spcBef>
                <a:spcPts val="1600"/>
              </a:spcBef>
              <a:spcAft>
                <a:spcPts val="0"/>
              </a:spcAft>
              <a:buClr>
                <a:schemeClr val="lt2"/>
              </a:buClr>
              <a:buSzPts val="1400"/>
              <a:buChar char="○"/>
              <a:defRPr>
                <a:solidFill>
                  <a:schemeClr val="lt2"/>
                </a:solidFill>
              </a:defRPr>
            </a:lvl5pPr>
            <a:lvl6pPr indent="-317500" lvl="5" marL="2743200">
              <a:lnSpc>
                <a:spcPct val="115000"/>
              </a:lnSpc>
              <a:spcBef>
                <a:spcPts val="1600"/>
              </a:spcBef>
              <a:spcAft>
                <a:spcPts val="0"/>
              </a:spcAft>
              <a:buClr>
                <a:schemeClr val="lt2"/>
              </a:buClr>
              <a:buSzPts val="1400"/>
              <a:buChar char="■"/>
              <a:defRPr>
                <a:solidFill>
                  <a:schemeClr val="lt2"/>
                </a:solidFill>
              </a:defRPr>
            </a:lvl6pPr>
            <a:lvl7pPr indent="-317500" lvl="6" marL="3200400">
              <a:lnSpc>
                <a:spcPct val="115000"/>
              </a:lnSpc>
              <a:spcBef>
                <a:spcPts val="1600"/>
              </a:spcBef>
              <a:spcAft>
                <a:spcPts val="0"/>
              </a:spcAft>
              <a:buClr>
                <a:schemeClr val="lt2"/>
              </a:buClr>
              <a:buSzPts val="1400"/>
              <a:buChar char="●"/>
              <a:defRPr>
                <a:solidFill>
                  <a:schemeClr val="lt2"/>
                </a:solidFill>
              </a:defRPr>
            </a:lvl7pPr>
            <a:lvl8pPr indent="-317500" lvl="7" marL="3657600">
              <a:lnSpc>
                <a:spcPct val="115000"/>
              </a:lnSpc>
              <a:spcBef>
                <a:spcPts val="1600"/>
              </a:spcBef>
              <a:spcAft>
                <a:spcPts val="0"/>
              </a:spcAft>
              <a:buClr>
                <a:schemeClr val="lt2"/>
              </a:buClr>
              <a:buSzPts val="1400"/>
              <a:buChar char="○"/>
              <a:defRPr>
                <a:solidFill>
                  <a:schemeClr val="lt2"/>
                </a:solidFill>
              </a:defRPr>
            </a:lvl8pPr>
            <a:lvl9pPr indent="-317500" lvl="8" marL="4114800">
              <a:lnSpc>
                <a:spcPct val="115000"/>
              </a:lnSpc>
              <a:spcBef>
                <a:spcPts val="1600"/>
              </a:spcBef>
              <a:spcAft>
                <a:spcPts val="1600"/>
              </a:spcAft>
              <a:buClr>
                <a:schemeClr val="lt2"/>
              </a:buClr>
              <a:buSzPts val="1400"/>
              <a:buChar char="■"/>
              <a:defRPr>
                <a:solidFill>
                  <a:schemeClr val="lt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lt2"/>
                </a:solidFill>
              </a:defRPr>
            </a:lvl1pPr>
            <a:lvl2pPr lvl="1" algn="r">
              <a:buNone/>
              <a:defRPr sz="1000">
                <a:solidFill>
                  <a:schemeClr val="lt2"/>
                </a:solidFill>
              </a:defRPr>
            </a:lvl2pPr>
            <a:lvl3pPr lvl="2" algn="r">
              <a:buNone/>
              <a:defRPr sz="1000">
                <a:solidFill>
                  <a:schemeClr val="lt2"/>
                </a:solidFill>
              </a:defRPr>
            </a:lvl3pPr>
            <a:lvl4pPr lvl="3" algn="r">
              <a:buNone/>
              <a:defRPr sz="1000">
                <a:solidFill>
                  <a:schemeClr val="lt2"/>
                </a:solidFill>
              </a:defRPr>
            </a:lvl4pPr>
            <a:lvl5pPr lvl="4" algn="r">
              <a:buNone/>
              <a:defRPr sz="1000">
                <a:solidFill>
                  <a:schemeClr val="lt2"/>
                </a:solidFill>
              </a:defRPr>
            </a:lvl5pPr>
            <a:lvl6pPr lvl="5" algn="r">
              <a:buNone/>
              <a:defRPr sz="1000">
                <a:solidFill>
                  <a:schemeClr val="lt2"/>
                </a:solidFill>
              </a:defRPr>
            </a:lvl6pPr>
            <a:lvl7pPr lvl="6" algn="r">
              <a:buNone/>
              <a:defRPr sz="1000">
                <a:solidFill>
                  <a:schemeClr val="lt2"/>
                </a:solidFill>
              </a:defRPr>
            </a:lvl7pPr>
            <a:lvl8pPr lvl="7" algn="r">
              <a:buNone/>
              <a:defRPr sz="1000">
                <a:solidFill>
                  <a:schemeClr val="lt2"/>
                </a:solidFill>
              </a:defRPr>
            </a:lvl8pPr>
            <a:lvl9pPr lvl="8" algn="r">
              <a:buNone/>
              <a:defRPr sz="1000">
                <a:solidFill>
                  <a:schemeClr val="lt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9.gi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0.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jpg"/><Relationship Id="rId4" Type="http://schemas.openxmlformats.org/officeDocument/2006/relationships/image" Target="../media/image6.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7.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8.gi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hyperlink" Target="http://www.youtube.com/watch?v=zbZmhsUW0fk" TargetMode="External"/><Relationship Id="rId4" Type="http://schemas.openxmlformats.org/officeDocument/2006/relationships/image" Target="../media/image3.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4.jp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0" y="333775"/>
            <a:ext cx="8520600" cy="901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THE SUN</a:t>
            </a:r>
            <a:endParaRPr/>
          </a:p>
        </p:txBody>
      </p:sp>
      <p:sp>
        <p:nvSpPr>
          <p:cNvPr id="55" name="Google Shape;55;p13"/>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t/>
            </a:r>
            <a:endParaRPr/>
          </a:p>
        </p:txBody>
      </p:sp>
      <p:sp>
        <p:nvSpPr>
          <p:cNvPr id="56" name="Google Shape;56;p13"/>
          <p:cNvSpPr/>
          <p:nvPr/>
        </p:nvSpPr>
        <p:spPr>
          <a:xfrm>
            <a:off x="3097350" y="1235275"/>
            <a:ext cx="2949300" cy="3043500"/>
          </a:xfrm>
          <a:prstGeom prst="ellipse">
            <a:avLst/>
          </a:prstGeom>
          <a:solidFill>
            <a:srgbClr val="FFFF00"/>
          </a:solidFill>
          <a:ln cap="flat" cmpd="sng" w="9525">
            <a:solidFill>
              <a:srgbClr val="FFFF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13"/>
          <p:cNvSpPr/>
          <p:nvPr/>
        </p:nvSpPr>
        <p:spPr>
          <a:xfrm>
            <a:off x="3566500" y="1618475"/>
            <a:ext cx="2309400" cy="2258700"/>
          </a:xfrm>
          <a:prstGeom prst="ellipse">
            <a:avLst/>
          </a:prstGeom>
          <a:solidFill>
            <a:srgbClr val="F1C232"/>
          </a:solidFill>
          <a:ln cap="flat" cmpd="sng" w="9525">
            <a:solidFill>
              <a:srgbClr val="F1C23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13"/>
          <p:cNvSpPr/>
          <p:nvPr/>
        </p:nvSpPr>
        <p:spPr>
          <a:xfrm>
            <a:off x="3213825" y="1987925"/>
            <a:ext cx="2015100" cy="1981500"/>
          </a:xfrm>
          <a:prstGeom prst="ellipse">
            <a:avLst/>
          </a:prstGeom>
          <a:solidFill>
            <a:srgbClr val="E69138"/>
          </a:solidFill>
          <a:ln cap="flat" cmpd="sng" w="9525">
            <a:solidFill>
              <a:srgbClr val="E69138"/>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13"/>
          <p:cNvSpPr/>
          <p:nvPr/>
        </p:nvSpPr>
        <p:spPr>
          <a:xfrm>
            <a:off x="3768025" y="3247425"/>
            <a:ext cx="1754900" cy="529525"/>
          </a:xfrm>
          <a:custGeom>
            <a:rect b="b" l="l" r="r" t="t"/>
            <a:pathLst>
              <a:path extrusionOk="0" h="21181" w="70196">
                <a:moveTo>
                  <a:pt x="0" y="1007"/>
                </a:moveTo>
                <a:cubicBezTo>
                  <a:pt x="6102" y="4366"/>
                  <a:pt x="24910" y="21328"/>
                  <a:pt x="36609" y="21160"/>
                </a:cubicBezTo>
                <a:cubicBezTo>
                  <a:pt x="48308" y="20992"/>
                  <a:pt x="64598" y="3527"/>
                  <a:pt x="70196" y="0"/>
                </a:cubicBezTo>
              </a:path>
            </a:pathLst>
          </a:custGeom>
          <a:solidFill>
            <a:srgbClr val="000000"/>
          </a:solidFill>
          <a:ln cap="flat" cmpd="sng" w="9525">
            <a:solidFill>
              <a:schemeClr val="dk2"/>
            </a:solidFill>
            <a:prstDash val="solid"/>
            <a:round/>
            <a:headEnd len="med" w="med" type="none"/>
            <a:tailEnd len="med" w="med" type="none"/>
          </a:ln>
        </p:spPr>
      </p:sp>
      <p:sp>
        <p:nvSpPr>
          <p:cNvPr id="60" name="Google Shape;60;p13"/>
          <p:cNvSpPr/>
          <p:nvPr/>
        </p:nvSpPr>
        <p:spPr>
          <a:xfrm>
            <a:off x="3893975" y="2071875"/>
            <a:ext cx="243600" cy="638100"/>
          </a:xfrm>
          <a:prstGeom prst="ellipse">
            <a:avLst/>
          </a:prstGeom>
          <a:solidFill>
            <a:srgbClr val="00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 name="Google Shape;61;p13"/>
          <p:cNvSpPr/>
          <p:nvPr/>
        </p:nvSpPr>
        <p:spPr>
          <a:xfrm>
            <a:off x="4935150" y="2181050"/>
            <a:ext cx="587700" cy="294000"/>
          </a:xfrm>
          <a:prstGeom prst="ellipse">
            <a:avLst/>
          </a:prstGeom>
          <a:solidFill>
            <a:srgbClr val="00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62" name="Google Shape;62;p13"/>
          <p:cNvCxnSpPr/>
          <p:nvPr/>
        </p:nvCxnSpPr>
        <p:spPr>
          <a:xfrm flipH="1">
            <a:off x="3483755" y="1777959"/>
            <a:ext cx="771300" cy="600900"/>
          </a:xfrm>
          <a:prstGeom prst="straightConnector1">
            <a:avLst/>
          </a:prstGeom>
          <a:noFill/>
          <a:ln cap="flat" cmpd="sng" w="28575">
            <a:solidFill>
              <a:srgbClr val="000000"/>
            </a:solidFill>
            <a:prstDash val="solid"/>
            <a:round/>
            <a:headEnd len="med" w="med" type="none"/>
            <a:tailEnd len="med" w="med" type="none"/>
          </a:ln>
        </p:spPr>
      </p:cxnSp>
      <p:cxnSp>
        <p:nvCxnSpPr>
          <p:cNvPr id="63" name="Google Shape;63;p13"/>
          <p:cNvCxnSpPr/>
          <p:nvPr/>
        </p:nvCxnSpPr>
        <p:spPr>
          <a:xfrm flipH="1">
            <a:off x="4643780" y="1734259"/>
            <a:ext cx="771300" cy="600900"/>
          </a:xfrm>
          <a:prstGeom prst="straightConnector1">
            <a:avLst/>
          </a:prstGeom>
          <a:noFill/>
          <a:ln cap="flat" cmpd="sng" w="28575">
            <a:solidFill>
              <a:srgbClr val="000000"/>
            </a:solidFill>
            <a:prstDash val="solid"/>
            <a:round/>
            <a:headEnd len="med" w="med" type="none"/>
            <a:tailEnd len="med" w="med" type="none"/>
          </a:ln>
        </p:spPr>
      </p:cxnSp>
      <p:cxnSp>
        <p:nvCxnSpPr>
          <p:cNvPr id="64" name="Google Shape;64;p13"/>
          <p:cNvCxnSpPr/>
          <p:nvPr/>
        </p:nvCxnSpPr>
        <p:spPr>
          <a:xfrm flipH="1" rot="10800000">
            <a:off x="6035125" y="1265825"/>
            <a:ext cx="1503000" cy="705300"/>
          </a:xfrm>
          <a:prstGeom prst="straightConnector1">
            <a:avLst/>
          </a:prstGeom>
          <a:noFill/>
          <a:ln cap="flat" cmpd="sng" w="76200">
            <a:solidFill>
              <a:srgbClr val="FFFF00"/>
            </a:solidFill>
            <a:prstDash val="solid"/>
            <a:round/>
            <a:headEnd len="med" w="med" type="none"/>
            <a:tailEnd len="med" w="med" type="none"/>
          </a:ln>
        </p:spPr>
      </p:cxnSp>
      <p:cxnSp>
        <p:nvCxnSpPr>
          <p:cNvPr id="65" name="Google Shape;65;p13"/>
          <p:cNvCxnSpPr/>
          <p:nvPr/>
        </p:nvCxnSpPr>
        <p:spPr>
          <a:xfrm>
            <a:off x="6261825" y="2752025"/>
            <a:ext cx="1830600" cy="25200"/>
          </a:xfrm>
          <a:prstGeom prst="straightConnector1">
            <a:avLst/>
          </a:prstGeom>
          <a:noFill/>
          <a:ln cap="flat" cmpd="sng" w="76200">
            <a:solidFill>
              <a:srgbClr val="FFFF00"/>
            </a:solidFill>
            <a:prstDash val="solid"/>
            <a:round/>
            <a:headEnd len="med" w="med" type="none"/>
            <a:tailEnd len="med" w="med" type="none"/>
          </a:ln>
        </p:spPr>
      </p:cxnSp>
      <p:cxnSp>
        <p:nvCxnSpPr>
          <p:cNvPr id="66" name="Google Shape;66;p13"/>
          <p:cNvCxnSpPr/>
          <p:nvPr/>
        </p:nvCxnSpPr>
        <p:spPr>
          <a:xfrm>
            <a:off x="6169475" y="3331400"/>
            <a:ext cx="1662600" cy="789300"/>
          </a:xfrm>
          <a:prstGeom prst="straightConnector1">
            <a:avLst/>
          </a:prstGeom>
          <a:noFill/>
          <a:ln cap="flat" cmpd="sng" w="76200">
            <a:solidFill>
              <a:srgbClr val="FFFF00"/>
            </a:solidFill>
            <a:prstDash val="solid"/>
            <a:round/>
            <a:headEnd len="med" w="med" type="none"/>
            <a:tailEnd len="med" w="med" type="none"/>
          </a:ln>
        </p:spPr>
      </p:cxnSp>
      <p:cxnSp>
        <p:nvCxnSpPr>
          <p:cNvPr id="67" name="Google Shape;67;p13"/>
          <p:cNvCxnSpPr/>
          <p:nvPr/>
        </p:nvCxnSpPr>
        <p:spPr>
          <a:xfrm>
            <a:off x="5825200" y="4003125"/>
            <a:ext cx="1276200" cy="974100"/>
          </a:xfrm>
          <a:prstGeom prst="straightConnector1">
            <a:avLst/>
          </a:prstGeom>
          <a:noFill/>
          <a:ln cap="flat" cmpd="sng" w="76200">
            <a:solidFill>
              <a:srgbClr val="FFFF00"/>
            </a:solidFill>
            <a:prstDash val="solid"/>
            <a:round/>
            <a:headEnd len="med" w="med" type="none"/>
            <a:tailEnd len="med" w="med" type="none"/>
          </a:ln>
        </p:spPr>
      </p:cxnSp>
      <p:cxnSp>
        <p:nvCxnSpPr>
          <p:cNvPr id="68" name="Google Shape;68;p13"/>
          <p:cNvCxnSpPr/>
          <p:nvPr/>
        </p:nvCxnSpPr>
        <p:spPr>
          <a:xfrm rot="10800000">
            <a:off x="2088800" y="568750"/>
            <a:ext cx="1209000" cy="1108500"/>
          </a:xfrm>
          <a:prstGeom prst="straightConnector1">
            <a:avLst/>
          </a:prstGeom>
          <a:noFill/>
          <a:ln cap="flat" cmpd="sng" w="76200">
            <a:solidFill>
              <a:srgbClr val="FFFF00"/>
            </a:solidFill>
            <a:prstDash val="solid"/>
            <a:round/>
            <a:headEnd len="med" w="med" type="none"/>
            <a:tailEnd len="med" w="med" type="none"/>
          </a:ln>
        </p:spPr>
      </p:cxnSp>
      <p:cxnSp>
        <p:nvCxnSpPr>
          <p:cNvPr id="69" name="Google Shape;69;p13"/>
          <p:cNvCxnSpPr/>
          <p:nvPr/>
        </p:nvCxnSpPr>
        <p:spPr>
          <a:xfrm rot="10800000">
            <a:off x="1425350" y="1736125"/>
            <a:ext cx="1511400" cy="495300"/>
          </a:xfrm>
          <a:prstGeom prst="straightConnector1">
            <a:avLst/>
          </a:prstGeom>
          <a:noFill/>
          <a:ln cap="flat" cmpd="sng" w="76200">
            <a:solidFill>
              <a:srgbClr val="FFFF00"/>
            </a:solidFill>
            <a:prstDash val="solid"/>
            <a:round/>
            <a:headEnd len="med" w="med" type="none"/>
            <a:tailEnd len="med" w="med" type="none"/>
          </a:ln>
        </p:spPr>
      </p:cxnSp>
      <p:cxnSp>
        <p:nvCxnSpPr>
          <p:cNvPr id="70" name="Google Shape;70;p13"/>
          <p:cNvCxnSpPr/>
          <p:nvPr/>
        </p:nvCxnSpPr>
        <p:spPr>
          <a:xfrm rot="10800000">
            <a:off x="1257375" y="2810800"/>
            <a:ext cx="1629000" cy="0"/>
          </a:xfrm>
          <a:prstGeom prst="straightConnector1">
            <a:avLst/>
          </a:prstGeom>
          <a:noFill/>
          <a:ln cap="flat" cmpd="sng" w="76200">
            <a:solidFill>
              <a:srgbClr val="FFFF00"/>
            </a:solidFill>
            <a:prstDash val="solid"/>
            <a:round/>
            <a:headEnd len="med" w="med" type="none"/>
            <a:tailEnd len="med" w="med" type="none"/>
          </a:ln>
        </p:spPr>
      </p:cxnSp>
      <p:cxnSp>
        <p:nvCxnSpPr>
          <p:cNvPr id="71" name="Google Shape;71;p13"/>
          <p:cNvCxnSpPr/>
          <p:nvPr/>
        </p:nvCxnSpPr>
        <p:spPr>
          <a:xfrm flipH="1">
            <a:off x="1366550" y="3625275"/>
            <a:ext cx="1570200" cy="713700"/>
          </a:xfrm>
          <a:prstGeom prst="straightConnector1">
            <a:avLst/>
          </a:prstGeom>
          <a:noFill/>
          <a:ln cap="flat" cmpd="sng" w="76200">
            <a:solidFill>
              <a:srgbClr val="FFFF00"/>
            </a:solidFill>
            <a:prstDash val="solid"/>
            <a:round/>
            <a:headEnd len="med" w="med" type="none"/>
            <a:tailEnd len="med" w="med" type="none"/>
          </a:ln>
        </p:spPr>
      </p:cxnSp>
      <p:cxnSp>
        <p:nvCxnSpPr>
          <p:cNvPr id="72" name="Google Shape;72;p13"/>
          <p:cNvCxnSpPr/>
          <p:nvPr/>
        </p:nvCxnSpPr>
        <p:spPr>
          <a:xfrm flipH="1">
            <a:off x="2836000" y="4221450"/>
            <a:ext cx="730500" cy="839700"/>
          </a:xfrm>
          <a:prstGeom prst="straightConnector1">
            <a:avLst/>
          </a:prstGeom>
          <a:noFill/>
          <a:ln cap="flat" cmpd="sng" w="76200">
            <a:solidFill>
              <a:srgbClr val="FFFF00"/>
            </a:solidFill>
            <a:prstDash val="solid"/>
            <a:round/>
            <a:headEnd len="med" w="med" type="none"/>
            <a:tailEnd len="med" w="med" type="none"/>
          </a:ln>
        </p:spPr>
      </p:cxnSp>
      <p:cxnSp>
        <p:nvCxnSpPr>
          <p:cNvPr id="73" name="Google Shape;73;p13"/>
          <p:cNvCxnSpPr/>
          <p:nvPr/>
        </p:nvCxnSpPr>
        <p:spPr>
          <a:xfrm>
            <a:off x="4708450" y="4532125"/>
            <a:ext cx="226800" cy="822900"/>
          </a:xfrm>
          <a:prstGeom prst="straightConnector1">
            <a:avLst/>
          </a:prstGeom>
          <a:noFill/>
          <a:ln cap="flat" cmpd="sng" w="76200">
            <a:solidFill>
              <a:srgbClr val="FFFF00"/>
            </a:solidFill>
            <a:prstDash val="solid"/>
            <a:round/>
            <a:headEnd len="med" w="med" type="none"/>
            <a:tailEnd len="med" w="med" type="none"/>
          </a:ln>
        </p:spPr>
      </p:cxnSp>
      <p:cxnSp>
        <p:nvCxnSpPr>
          <p:cNvPr id="74" name="Google Shape;74;p13"/>
          <p:cNvCxnSpPr/>
          <p:nvPr/>
        </p:nvCxnSpPr>
        <p:spPr>
          <a:xfrm flipH="1" rot="10800000">
            <a:off x="5665675" y="226550"/>
            <a:ext cx="1032900" cy="1167300"/>
          </a:xfrm>
          <a:prstGeom prst="straightConnector1">
            <a:avLst/>
          </a:prstGeom>
          <a:noFill/>
          <a:ln cap="flat" cmpd="sng" w="76200">
            <a:solidFill>
              <a:srgbClr val="FFFF00"/>
            </a:solidFill>
            <a:prstDash val="solid"/>
            <a:round/>
            <a:headEnd len="med" w="med" type="none"/>
            <a:tailEnd len="med" w="med" type="none"/>
          </a:ln>
        </p:spPr>
      </p:cxn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2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Chromosphere (aka the really hot place)</a:t>
            </a:r>
            <a:endParaRPr/>
          </a:p>
        </p:txBody>
      </p:sp>
      <p:sp>
        <p:nvSpPr>
          <p:cNvPr id="140" name="Google Shape;140;p22"/>
          <p:cNvSpPr txBox="1"/>
          <p:nvPr>
            <p:ph idx="1" type="body"/>
          </p:nvPr>
        </p:nvSpPr>
        <p:spPr>
          <a:xfrm>
            <a:off x="311700" y="1152475"/>
            <a:ext cx="4572600" cy="38577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Sun atmosphere!</a:t>
            </a:r>
            <a:endParaRPr/>
          </a:p>
          <a:p>
            <a:pPr indent="-342900" lvl="0" marL="457200" rtl="0" algn="l">
              <a:spcBef>
                <a:spcPts val="0"/>
              </a:spcBef>
              <a:spcAft>
                <a:spcPts val="0"/>
              </a:spcAft>
              <a:buSzPts val="1800"/>
              <a:buChar char="●"/>
            </a:pPr>
            <a:r>
              <a:rPr lang="en"/>
              <a:t>Source of the absorption lines in the solar spectrum!</a:t>
            </a:r>
            <a:endParaRPr/>
          </a:p>
          <a:p>
            <a:pPr indent="-342900" lvl="0" marL="457200" rtl="0" algn="l">
              <a:spcBef>
                <a:spcPts val="0"/>
              </a:spcBef>
              <a:spcAft>
                <a:spcPts val="0"/>
              </a:spcAft>
              <a:buSzPts val="1800"/>
              <a:buChar char="●"/>
            </a:pPr>
            <a:r>
              <a:rPr lang="en"/>
              <a:t>Look! Movie!</a:t>
            </a:r>
            <a:endParaRPr/>
          </a:p>
        </p:txBody>
      </p:sp>
      <p:pic>
        <p:nvPicPr>
          <p:cNvPr descr="SOHO_2.gif" id="141" name="Google Shape;141;p22"/>
          <p:cNvPicPr preferRelativeResize="0"/>
          <p:nvPr/>
        </p:nvPicPr>
        <p:blipFill>
          <a:blip r:embed="rId3">
            <a:alphaModFix/>
          </a:blip>
          <a:stretch>
            <a:fillRect/>
          </a:stretch>
        </p:blipFill>
        <p:spPr>
          <a:xfrm>
            <a:off x="4974625" y="1152475"/>
            <a:ext cx="3857676" cy="3857676"/>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2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Corona (aka the weirdly hot place)</a:t>
            </a:r>
            <a:endParaRPr/>
          </a:p>
        </p:txBody>
      </p:sp>
      <p:sp>
        <p:nvSpPr>
          <p:cNvPr id="147" name="Google Shape;147;p23"/>
          <p:cNvSpPr txBox="1"/>
          <p:nvPr>
            <p:ph idx="1" type="body"/>
          </p:nvPr>
        </p:nvSpPr>
        <p:spPr>
          <a:xfrm>
            <a:off x="311700" y="1152475"/>
            <a:ext cx="41493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Mexican Import</a:t>
            </a:r>
            <a:endParaRPr/>
          </a:p>
          <a:p>
            <a:pPr indent="-342900" lvl="0" marL="457200" rtl="0" algn="l">
              <a:spcBef>
                <a:spcPts val="0"/>
              </a:spcBef>
              <a:spcAft>
                <a:spcPts val="0"/>
              </a:spcAft>
              <a:buSzPts val="1800"/>
              <a:buChar char="●"/>
            </a:pPr>
            <a:r>
              <a:rPr lang="en"/>
              <a:t>Traditionally served with a lime wedge</a:t>
            </a:r>
            <a:endParaRPr/>
          </a:p>
        </p:txBody>
      </p:sp>
      <p:pic>
        <p:nvPicPr>
          <p:cNvPr descr="Cerveza_corona.jpg" id="148" name="Google Shape;148;p23"/>
          <p:cNvPicPr preferRelativeResize="0"/>
          <p:nvPr/>
        </p:nvPicPr>
        <p:blipFill>
          <a:blip r:embed="rId3">
            <a:alphaModFix/>
          </a:blip>
          <a:stretch>
            <a:fillRect/>
          </a:stretch>
        </p:blipFill>
        <p:spPr>
          <a:xfrm>
            <a:off x="5629867" y="1085100"/>
            <a:ext cx="2663359" cy="35511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2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Corona (aka the weirdly hot place)</a:t>
            </a:r>
            <a:endParaRPr/>
          </a:p>
        </p:txBody>
      </p:sp>
      <p:sp>
        <p:nvSpPr>
          <p:cNvPr id="154" name="Google Shape;154;p24"/>
          <p:cNvSpPr txBox="1"/>
          <p:nvPr>
            <p:ph idx="1" type="body"/>
          </p:nvPr>
        </p:nvSpPr>
        <p:spPr>
          <a:xfrm>
            <a:off x="311700" y="1152475"/>
            <a:ext cx="44223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Tenuous gas/wind surrounding the Sun</a:t>
            </a:r>
            <a:endParaRPr/>
          </a:p>
          <a:p>
            <a:pPr indent="-342900" lvl="0" marL="457200" rtl="0" algn="l">
              <a:spcBef>
                <a:spcPts val="0"/>
              </a:spcBef>
              <a:spcAft>
                <a:spcPts val="0"/>
              </a:spcAft>
              <a:buSzPts val="1800"/>
              <a:buChar char="●"/>
            </a:pPr>
            <a:r>
              <a:rPr lang="en"/>
              <a:t>Extremely (weirdly) hot at ~1 million degrees</a:t>
            </a:r>
            <a:endParaRPr/>
          </a:p>
          <a:p>
            <a:pPr indent="-342900" lvl="0" marL="457200" rtl="0" algn="l">
              <a:spcBef>
                <a:spcPts val="0"/>
              </a:spcBef>
              <a:spcAft>
                <a:spcPts val="0"/>
              </a:spcAft>
              <a:buSzPts val="1800"/>
              <a:buChar char="●"/>
            </a:pPr>
            <a:r>
              <a:rPr lang="en"/>
              <a:t>Can only be seen when you block out the disk of the sun</a:t>
            </a:r>
            <a:endParaRPr/>
          </a:p>
          <a:p>
            <a:pPr indent="-317500" lvl="1" marL="914400" rtl="0" algn="l">
              <a:spcBef>
                <a:spcPts val="0"/>
              </a:spcBef>
              <a:spcAft>
                <a:spcPts val="0"/>
              </a:spcAft>
              <a:buSzPts val="1400"/>
              <a:buChar char="○"/>
            </a:pPr>
            <a:r>
              <a:rPr lang="en"/>
              <a:t>Best if you have an eclipse!</a:t>
            </a:r>
            <a:endParaRPr/>
          </a:p>
        </p:txBody>
      </p:sp>
      <p:pic>
        <p:nvPicPr>
          <p:cNvPr descr="Solar_eclipse_1999_4_NR.jpg" id="155" name="Google Shape;155;p24"/>
          <p:cNvPicPr preferRelativeResize="0"/>
          <p:nvPr/>
        </p:nvPicPr>
        <p:blipFill>
          <a:blip r:embed="rId3">
            <a:alphaModFix/>
          </a:blip>
          <a:stretch>
            <a:fillRect/>
          </a:stretch>
        </p:blipFill>
        <p:spPr>
          <a:xfrm>
            <a:off x="4873100" y="1017725"/>
            <a:ext cx="3959196" cy="3898879"/>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14"/>
          <p:cNvSpPr txBox="1"/>
          <p:nvPr>
            <p:ph idx="1" type="body"/>
          </p:nvPr>
        </p:nvSpPr>
        <p:spPr>
          <a:xfrm>
            <a:off x="311700" y="4450275"/>
            <a:ext cx="8520600" cy="5385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a:t>https://www.helioviewer.org/</a:t>
            </a:r>
            <a:endParaRPr/>
          </a:p>
        </p:txBody>
      </p:sp>
      <p:pic>
        <p:nvPicPr>
          <p:cNvPr descr="Solar_Archipelago_-_Flickr_-_NASA_Goddard_Photo_and_Video.jpg" id="81" name="Google Shape;81;p14"/>
          <p:cNvPicPr preferRelativeResize="0"/>
          <p:nvPr/>
        </p:nvPicPr>
        <p:blipFill>
          <a:blip r:embed="rId3">
            <a:alphaModFix/>
          </a:blip>
          <a:stretch>
            <a:fillRect/>
          </a:stretch>
        </p:blipFill>
        <p:spPr>
          <a:xfrm>
            <a:off x="311700" y="773162"/>
            <a:ext cx="8520600" cy="3597167"/>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1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descr="1003b.jpg" id="88" name="Google Shape;88;p15"/>
          <p:cNvPicPr preferRelativeResize="0"/>
          <p:nvPr/>
        </p:nvPicPr>
        <p:blipFill>
          <a:blip r:embed="rId3">
            <a:alphaModFix/>
          </a:blip>
          <a:stretch>
            <a:fillRect/>
          </a:stretch>
        </p:blipFill>
        <p:spPr>
          <a:xfrm>
            <a:off x="1905727" y="550775"/>
            <a:ext cx="5332550" cy="41238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Core (aka the really hot place)</a:t>
            </a:r>
            <a:endParaRPr/>
          </a:p>
        </p:txBody>
      </p:sp>
      <p:sp>
        <p:nvSpPr>
          <p:cNvPr id="94" name="Google Shape;94;p16"/>
          <p:cNvSpPr txBox="1"/>
          <p:nvPr>
            <p:ph idx="1" type="body"/>
          </p:nvPr>
        </p:nvSpPr>
        <p:spPr>
          <a:xfrm>
            <a:off x="311700" y="1152475"/>
            <a:ext cx="53778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The core of the sun is about 15 million Kelvin.</a:t>
            </a:r>
            <a:endParaRPr/>
          </a:p>
          <a:p>
            <a:pPr indent="-317500" lvl="1" marL="914400" rtl="0" algn="l">
              <a:spcBef>
                <a:spcPts val="0"/>
              </a:spcBef>
              <a:spcAft>
                <a:spcPts val="0"/>
              </a:spcAft>
              <a:buSzPts val="1400"/>
              <a:buChar char="○"/>
            </a:pPr>
            <a:r>
              <a:rPr lang="en"/>
              <a:t>That’s very hot.</a:t>
            </a:r>
            <a:endParaRPr/>
          </a:p>
          <a:p>
            <a:pPr indent="-317500" lvl="2" marL="1371600" rtl="0" algn="l">
              <a:spcBef>
                <a:spcPts val="0"/>
              </a:spcBef>
              <a:spcAft>
                <a:spcPts val="0"/>
              </a:spcAft>
              <a:buSzPts val="1400"/>
              <a:buChar char="■"/>
            </a:pPr>
            <a:r>
              <a:rPr lang="en"/>
              <a:t>VERY Hot</a:t>
            </a:r>
            <a:endParaRPr/>
          </a:p>
          <a:p>
            <a:pPr indent="-317500" lvl="1" marL="914400" rtl="0" algn="l">
              <a:spcBef>
                <a:spcPts val="0"/>
              </a:spcBef>
              <a:spcAft>
                <a:spcPts val="0"/>
              </a:spcAft>
              <a:buSzPts val="1400"/>
              <a:buChar char="○"/>
            </a:pPr>
            <a:r>
              <a:rPr lang="en"/>
              <a:t>How hot is it? It’s sooo hot…</a:t>
            </a:r>
            <a:endParaRPr/>
          </a:p>
          <a:p>
            <a:pPr indent="-342900" lvl="0" marL="457200" rtl="0" algn="l">
              <a:spcBef>
                <a:spcPts val="0"/>
              </a:spcBef>
              <a:spcAft>
                <a:spcPts val="0"/>
              </a:spcAft>
              <a:buSzPts val="1800"/>
              <a:buChar char="●"/>
            </a:pPr>
            <a:r>
              <a:rPr lang="en"/>
              <a:t>That protons (four of them) can collide and stick together</a:t>
            </a:r>
            <a:endParaRPr/>
          </a:p>
          <a:p>
            <a:pPr indent="-317500" lvl="1" marL="914400" rtl="0" algn="l">
              <a:spcBef>
                <a:spcPts val="0"/>
              </a:spcBef>
              <a:spcAft>
                <a:spcPts val="0"/>
              </a:spcAft>
              <a:buSzPts val="1400"/>
              <a:buChar char="○"/>
            </a:pPr>
            <a:r>
              <a:rPr lang="en"/>
              <a:t>Some of them turn into neutrons, and we get….</a:t>
            </a:r>
            <a:endParaRPr/>
          </a:p>
          <a:p>
            <a:pPr indent="-342900" lvl="0" marL="457200" rtl="0" algn="l">
              <a:spcBef>
                <a:spcPts val="0"/>
              </a:spcBef>
              <a:spcAft>
                <a:spcPts val="0"/>
              </a:spcAft>
              <a:buSzPts val="1800"/>
              <a:buChar char="●"/>
            </a:pPr>
            <a:r>
              <a:rPr lang="en"/>
              <a:t>HELIUM. Which weighs slightly less than four protons.</a:t>
            </a:r>
            <a:endParaRPr/>
          </a:p>
          <a:p>
            <a:pPr indent="-342900" lvl="0" marL="457200" rtl="0" algn="l">
              <a:spcBef>
                <a:spcPts val="0"/>
              </a:spcBef>
              <a:spcAft>
                <a:spcPts val="0"/>
              </a:spcAft>
              <a:buSzPts val="1800"/>
              <a:buChar char="●"/>
            </a:pPr>
            <a:r>
              <a:rPr lang="en"/>
              <a:t>What happened to the rest of the mass?</a:t>
            </a:r>
            <a:endParaRPr/>
          </a:p>
        </p:txBody>
      </p:sp>
      <p:sp>
        <p:nvSpPr>
          <p:cNvPr id="95" name="Google Shape;95;p16"/>
          <p:cNvSpPr/>
          <p:nvPr/>
        </p:nvSpPr>
        <p:spPr>
          <a:xfrm>
            <a:off x="5959550" y="424025"/>
            <a:ext cx="3106800" cy="4450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2000px-FusionintheSun.svg.png" id="96" name="Google Shape;96;p16"/>
          <p:cNvPicPr preferRelativeResize="0"/>
          <p:nvPr/>
        </p:nvPicPr>
        <p:blipFill>
          <a:blip r:embed="rId3">
            <a:alphaModFix/>
          </a:blip>
          <a:stretch>
            <a:fillRect/>
          </a:stretch>
        </p:blipFill>
        <p:spPr>
          <a:xfrm>
            <a:off x="5965875" y="445025"/>
            <a:ext cx="3106800" cy="4427197"/>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17"/>
          <p:cNvSpPr txBox="1"/>
          <p:nvPr>
            <p:ph type="title"/>
          </p:nvPr>
        </p:nvSpPr>
        <p:spPr>
          <a:xfrm>
            <a:off x="156900" y="335850"/>
            <a:ext cx="88302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t>The Radiative and Convective Zones (aka the really hot places)</a:t>
            </a:r>
            <a:endParaRPr sz="2400"/>
          </a:p>
        </p:txBody>
      </p:sp>
      <p:sp>
        <p:nvSpPr>
          <p:cNvPr id="102" name="Google Shape;102;p17"/>
          <p:cNvSpPr txBox="1"/>
          <p:nvPr>
            <p:ph idx="1" type="body"/>
          </p:nvPr>
        </p:nvSpPr>
        <p:spPr>
          <a:xfrm>
            <a:off x="311700" y="3381225"/>
            <a:ext cx="8520600" cy="14742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sz="1400"/>
              <a:t>Gamma rays are emitted in the core, and bounce around the radiative zone, being absorbed and reemitted thousands of times.</a:t>
            </a:r>
            <a:endParaRPr sz="1400"/>
          </a:p>
          <a:p>
            <a:pPr indent="-317500" lvl="0" marL="457200" rtl="0" algn="l">
              <a:spcBef>
                <a:spcPts val="0"/>
              </a:spcBef>
              <a:spcAft>
                <a:spcPts val="0"/>
              </a:spcAft>
              <a:buSzPts val="1400"/>
              <a:buChar char="●"/>
            </a:pPr>
            <a:r>
              <a:rPr lang="en" sz="1400"/>
              <a:t>Eventually they make it to the convective zone, where energy bubbles up towards the surface in ‘convective cells’ - like a lava lamp!</a:t>
            </a:r>
            <a:endParaRPr sz="1400"/>
          </a:p>
          <a:p>
            <a:pPr indent="-317500" lvl="0" marL="457200" rtl="0" algn="l">
              <a:spcBef>
                <a:spcPts val="0"/>
              </a:spcBef>
              <a:spcAft>
                <a:spcPts val="0"/>
              </a:spcAft>
              <a:buSzPts val="1400"/>
              <a:buChar char="●"/>
            </a:pPr>
            <a:r>
              <a:rPr lang="en" sz="1400"/>
              <a:t>Takes ~1 million years for a photon to reach the surface</a:t>
            </a:r>
            <a:endParaRPr sz="1400"/>
          </a:p>
          <a:p>
            <a:pPr indent="-317500" lvl="0" marL="457200" rtl="0" algn="l">
              <a:spcBef>
                <a:spcPts val="0"/>
              </a:spcBef>
              <a:spcAft>
                <a:spcPts val="0"/>
              </a:spcAft>
              <a:buSzPts val="1400"/>
              <a:buChar char="●"/>
            </a:pPr>
            <a:r>
              <a:rPr lang="en" sz="1400"/>
              <a:t>~Few million Degrees</a:t>
            </a:r>
            <a:endParaRPr sz="1400"/>
          </a:p>
        </p:txBody>
      </p:sp>
      <p:pic>
        <p:nvPicPr>
          <p:cNvPr descr="sun_conv_small.jpg" id="103" name="Google Shape;103;p17"/>
          <p:cNvPicPr preferRelativeResize="0"/>
          <p:nvPr/>
        </p:nvPicPr>
        <p:blipFill>
          <a:blip r:embed="rId3">
            <a:alphaModFix/>
          </a:blip>
          <a:stretch>
            <a:fillRect/>
          </a:stretch>
        </p:blipFill>
        <p:spPr>
          <a:xfrm>
            <a:off x="3298075" y="833375"/>
            <a:ext cx="2547850" cy="2547850"/>
          </a:xfrm>
          <a:prstGeom prst="rect">
            <a:avLst/>
          </a:prstGeom>
          <a:noFill/>
          <a:ln>
            <a:noFill/>
          </a:ln>
        </p:spPr>
      </p:pic>
      <p:pic>
        <p:nvPicPr>
          <p:cNvPr descr="220px-Blue_Lava_lamp.JPG" id="104" name="Google Shape;104;p17"/>
          <p:cNvPicPr preferRelativeResize="0"/>
          <p:nvPr/>
        </p:nvPicPr>
        <p:blipFill>
          <a:blip r:embed="rId4">
            <a:alphaModFix/>
          </a:blip>
          <a:stretch>
            <a:fillRect/>
          </a:stretch>
        </p:blipFill>
        <p:spPr>
          <a:xfrm>
            <a:off x="6418733" y="833375"/>
            <a:ext cx="1698567" cy="2547850"/>
          </a:xfrm>
          <a:prstGeom prst="rect">
            <a:avLst/>
          </a:prstGeom>
          <a:noFill/>
          <a:ln>
            <a:noFill/>
          </a:ln>
        </p:spPr>
      </p:pic>
      <p:pic>
        <p:nvPicPr>
          <p:cNvPr descr="220px-Blue_Lava_lamp.JPG" id="105" name="Google Shape;105;p17"/>
          <p:cNvPicPr preferRelativeResize="0"/>
          <p:nvPr/>
        </p:nvPicPr>
        <p:blipFill>
          <a:blip r:embed="rId4">
            <a:alphaModFix/>
          </a:blip>
          <a:stretch>
            <a:fillRect/>
          </a:stretch>
        </p:blipFill>
        <p:spPr>
          <a:xfrm>
            <a:off x="989208" y="833375"/>
            <a:ext cx="1698567" cy="25478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Photosphere (aka the really hot place)</a:t>
            </a:r>
            <a:endParaRPr/>
          </a:p>
        </p:txBody>
      </p:sp>
      <p:sp>
        <p:nvSpPr>
          <p:cNvPr id="111" name="Google Shape;111;p18"/>
          <p:cNvSpPr txBox="1"/>
          <p:nvPr>
            <p:ph idx="1" type="body"/>
          </p:nvPr>
        </p:nvSpPr>
        <p:spPr>
          <a:xfrm>
            <a:off x="311700" y="3913525"/>
            <a:ext cx="8520600" cy="10647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The ‘Surface’ of the Sun - 5800K</a:t>
            </a:r>
            <a:endParaRPr/>
          </a:p>
          <a:p>
            <a:pPr indent="-342900" lvl="0" marL="457200" rtl="0" algn="l">
              <a:spcBef>
                <a:spcPts val="0"/>
              </a:spcBef>
              <a:spcAft>
                <a:spcPts val="0"/>
              </a:spcAft>
              <a:buSzPts val="1800"/>
              <a:buChar char="●"/>
            </a:pPr>
            <a:r>
              <a:rPr lang="en"/>
              <a:t>Blackbody curve peaks in yellow</a:t>
            </a:r>
            <a:endParaRPr/>
          </a:p>
          <a:p>
            <a:pPr indent="-342900" lvl="0" marL="457200" rtl="0" algn="l">
              <a:spcBef>
                <a:spcPts val="0"/>
              </a:spcBef>
              <a:spcAft>
                <a:spcPts val="0"/>
              </a:spcAft>
              <a:buSzPts val="1800"/>
              <a:buChar char="●"/>
            </a:pPr>
            <a:r>
              <a:rPr lang="en"/>
              <a:t>Sunspots, Granulation, and Differential Rotation</a:t>
            </a:r>
            <a:endParaRPr/>
          </a:p>
        </p:txBody>
      </p:sp>
      <p:pic>
        <p:nvPicPr>
          <p:cNvPr descr="sun_photosphere_sunspots_granulation_900x550.jpg" id="112" name="Google Shape;112;p18"/>
          <p:cNvPicPr preferRelativeResize="0"/>
          <p:nvPr/>
        </p:nvPicPr>
        <p:blipFill>
          <a:blip r:embed="rId3">
            <a:alphaModFix/>
          </a:blip>
          <a:stretch>
            <a:fillRect/>
          </a:stretch>
        </p:blipFill>
        <p:spPr>
          <a:xfrm>
            <a:off x="2257937" y="1017728"/>
            <a:ext cx="4628124" cy="282829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Sunspots (aka the less (but still really) hot places)</a:t>
            </a:r>
            <a:endParaRPr/>
          </a:p>
        </p:txBody>
      </p:sp>
      <p:sp>
        <p:nvSpPr>
          <p:cNvPr id="118" name="Google Shape;118;p19"/>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Sunspots are regions where the Sun’s magnetic field is abnormally strong</a:t>
            </a:r>
            <a:endParaRPr/>
          </a:p>
          <a:p>
            <a:pPr indent="-342900" lvl="0" marL="457200" rtl="0" algn="l">
              <a:spcBef>
                <a:spcPts val="0"/>
              </a:spcBef>
              <a:spcAft>
                <a:spcPts val="0"/>
              </a:spcAft>
              <a:buSzPts val="1800"/>
              <a:buChar char="●"/>
            </a:pPr>
            <a:r>
              <a:rPr lang="en"/>
              <a:t>Blocks the convective cells underneath.</a:t>
            </a:r>
            <a:endParaRPr/>
          </a:p>
          <a:p>
            <a:pPr indent="-342900" lvl="0" marL="457200" rtl="0" algn="l">
              <a:spcBef>
                <a:spcPts val="0"/>
              </a:spcBef>
              <a:spcAft>
                <a:spcPts val="0"/>
              </a:spcAft>
              <a:buSzPts val="1800"/>
              <a:buChar char="●"/>
            </a:pPr>
            <a:r>
              <a:rPr lang="en"/>
              <a:t>Area grows darker (and cooler)</a:t>
            </a:r>
            <a:endParaRPr/>
          </a:p>
        </p:txBody>
      </p:sp>
      <p:pic>
        <p:nvPicPr>
          <p:cNvPr descr="Sunspotdiagram.GIF" id="119" name="Google Shape;119;p19"/>
          <p:cNvPicPr preferRelativeResize="0"/>
          <p:nvPr/>
        </p:nvPicPr>
        <p:blipFill>
          <a:blip r:embed="rId3">
            <a:alphaModFix/>
          </a:blip>
          <a:stretch>
            <a:fillRect/>
          </a:stretch>
        </p:blipFill>
        <p:spPr>
          <a:xfrm>
            <a:off x="2683463" y="2227654"/>
            <a:ext cx="3777075" cy="27928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2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5" name="Google Shape;125;p20"/>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descr="researching an early mobile media art work SpacePlace: Art in the Age of Orbitization in 2005 it dawned on Philip Pocock that the first film, the first movie, the first cinematic animation had been recorded by Galileo, his telescope, eye, hand and support surface. What a subject for the first work in the cinematographic medium of moving light - the Sun itself! Images and stimulus courtesy Rice University Galileo project." id="126" name="Google Shape;126;p20" title="Galileo Galilei Sunspot drawings 1612 (animated)">
            <a:hlinkClick r:id="rId3"/>
          </p:cNvPr>
          <p:cNvPicPr preferRelativeResize="0"/>
          <p:nvPr/>
        </p:nvPicPr>
        <p:blipFill>
          <a:blip r:embed="rId4">
            <a:alphaModFix/>
          </a:blip>
          <a:stretch>
            <a:fillRect/>
          </a:stretch>
        </p:blipFill>
        <p:spPr>
          <a:xfrm>
            <a:off x="1926888" y="587912"/>
            <a:ext cx="5290225" cy="39676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2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Historical Aside - The Maunder Minimum</a:t>
            </a:r>
            <a:endParaRPr/>
          </a:p>
        </p:txBody>
      </p:sp>
      <p:sp>
        <p:nvSpPr>
          <p:cNvPr id="132" name="Google Shape;132;p21"/>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a:t>(aka the really cold time)</a:t>
            </a:r>
            <a:endParaRPr/>
          </a:p>
        </p:txBody>
      </p:sp>
      <p:pic>
        <p:nvPicPr>
          <p:cNvPr descr="article-2524252-1A206EF600000578-460_964x595.jpg" id="133" name="Google Shape;133;p21"/>
          <p:cNvPicPr preferRelativeResize="0"/>
          <p:nvPr/>
        </p:nvPicPr>
        <p:blipFill>
          <a:blip r:embed="rId3">
            <a:alphaModFix/>
          </a:blip>
          <a:stretch>
            <a:fillRect/>
          </a:stretch>
        </p:blipFill>
        <p:spPr>
          <a:xfrm>
            <a:off x="311700" y="1635500"/>
            <a:ext cx="4841006" cy="2987950"/>
          </a:xfrm>
          <a:prstGeom prst="rect">
            <a:avLst/>
          </a:prstGeom>
          <a:noFill/>
          <a:ln>
            <a:noFill/>
          </a:ln>
        </p:spPr>
      </p:pic>
      <p:pic>
        <p:nvPicPr>
          <p:cNvPr descr="Sunspot_Numbers.png" id="134" name="Google Shape;134;p21"/>
          <p:cNvPicPr preferRelativeResize="0"/>
          <p:nvPr/>
        </p:nvPicPr>
        <p:blipFill>
          <a:blip r:embed="rId4">
            <a:alphaModFix/>
          </a:blip>
          <a:stretch>
            <a:fillRect/>
          </a:stretch>
        </p:blipFill>
        <p:spPr>
          <a:xfrm>
            <a:off x="5284075" y="2390249"/>
            <a:ext cx="3548226" cy="14784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Dark">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